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325" r:id="rId3"/>
    <p:sldId id="32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352" r:id="rId13"/>
    <p:sldId id="351" r:id="rId14"/>
    <p:sldId id="266" r:id="rId15"/>
    <p:sldId id="265" r:id="rId16"/>
    <p:sldId id="267" r:id="rId17"/>
    <p:sldId id="268" r:id="rId18"/>
    <p:sldId id="269" r:id="rId19"/>
    <p:sldId id="270" r:id="rId20"/>
    <p:sldId id="349" r:id="rId21"/>
    <p:sldId id="350" r:id="rId22"/>
    <p:sldId id="271" r:id="rId23"/>
    <p:sldId id="272" r:id="rId24"/>
    <p:sldId id="335" r:id="rId25"/>
    <p:sldId id="336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2" r:id="rId35"/>
    <p:sldId id="281" r:id="rId36"/>
    <p:sldId id="283" r:id="rId37"/>
    <p:sldId id="284" r:id="rId38"/>
    <p:sldId id="285" r:id="rId39"/>
    <p:sldId id="286" r:id="rId40"/>
    <p:sldId id="287" r:id="rId41"/>
    <p:sldId id="288" r:id="rId42"/>
    <p:sldId id="327" r:id="rId43"/>
    <p:sldId id="328" r:id="rId44"/>
    <p:sldId id="289" r:id="rId45"/>
    <p:sldId id="290" r:id="rId46"/>
    <p:sldId id="337" r:id="rId47"/>
    <p:sldId id="338" r:id="rId48"/>
    <p:sldId id="291" r:id="rId49"/>
    <p:sldId id="292" r:id="rId50"/>
    <p:sldId id="341" r:id="rId51"/>
    <p:sldId id="342" r:id="rId52"/>
    <p:sldId id="301" r:id="rId53"/>
    <p:sldId id="303" r:id="rId54"/>
    <p:sldId id="319" r:id="rId55"/>
    <p:sldId id="320" r:id="rId56"/>
    <p:sldId id="302" r:id="rId57"/>
    <p:sldId id="304" r:id="rId58"/>
    <p:sldId id="293" r:id="rId59"/>
    <p:sldId id="294" r:id="rId60"/>
    <p:sldId id="331" r:id="rId61"/>
    <p:sldId id="332" r:id="rId62"/>
    <p:sldId id="295" r:id="rId63"/>
    <p:sldId id="296" r:id="rId64"/>
    <p:sldId id="317" r:id="rId65"/>
    <p:sldId id="318" r:id="rId66"/>
    <p:sldId id="297" r:id="rId67"/>
    <p:sldId id="298" r:id="rId68"/>
    <p:sldId id="299" r:id="rId69"/>
    <p:sldId id="300" r:id="rId70"/>
    <p:sldId id="323" r:id="rId71"/>
    <p:sldId id="324" r:id="rId72"/>
    <p:sldId id="305" r:id="rId73"/>
    <p:sldId id="306" r:id="rId74"/>
    <p:sldId id="307" r:id="rId75"/>
    <p:sldId id="308" r:id="rId76"/>
    <p:sldId id="309" r:id="rId77"/>
    <p:sldId id="310" r:id="rId78"/>
    <p:sldId id="329" r:id="rId79"/>
    <p:sldId id="330" r:id="rId80"/>
    <p:sldId id="347" r:id="rId81"/>
    <p:sldId id="348" r:id="rId82"/>
    <p:sldId id="311" r:id="rId83"/>
    <p:sldId id="312" r:id="rId84"/>
    <p:sldId id="313" r:id="rId85"/>
    <p:sldId id="314" r:id="rId86"/>
    <p:sldId id="315" r:id="rId87"/>
    <p:sldId id="316" r:id="rId88"/>
    <p:sldId id="321" r:id="rId89"/>
    <p:sldId id="322" r:id="rId90"/>
    <p:sldId id="333" r:id="rId91"/>
    <p:sldId id="334" r:id="rId92"/>
    <p:sldId id="339" r:id="rId93"/>
    <p:sldId id="340" r:id="rId94"/>
    <p:sldId id="343" r:id="rId95"/>
    <p:sldId id="344" r:id="rId96"/>
    <p:sldId id="345" r:id="rId97"/>
    <p:sldId id="346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40" d="100"/>
          <a:sy n="40" d="100"/>
        </p:scale>
        <p:origin x="-224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62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62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62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62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61D9CA-8F43-433A-8BC6-E62C56418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B79F4-2764-4355-A398-BFBBB9551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955730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20622-50DE-4D13-919E-5C2EF4A2E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455900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E331D-28E6-42E8-8BDB-7BE1347E9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679649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DAC15-9B3F-4BBA-96BC-2D50AB3621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066063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30872-074C-4A56-A9CE-0C018C796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67094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2FD68-5343-4AE2-88A8-41E400EF9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028953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3D91F-DFA0-45B8-80EB-E0C473924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119709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0C20-0F34-445D-924A-984B9B95B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33019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1BA88-F49C-4A19-A5EE-BF2F28C0B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084159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2FCDA-8C1A-4636-B6AA-79150E7272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36512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52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762BA9D-D89C-478E-A2F8-1DE60606E0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600" dirty="0" smtClean="0"/>
              <a:t>Chapter 13—Review for Test!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895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color of a mineral’s powder</a:t>
            </a:r>
          </a:p>
        </p:txBody>
      </p:sp>
    </p:spTree>
    <p:extLst>
      <p:ext uri="{BB962C8B-B14F-4D97-AF65-F5344CB8AC3E}">
        <p14:creationId xmlns:p14="http://schemas.microsoft.com/office/powerpoint/2010/main" val="11732647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that turns parent rocks into metamorphic rocks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3727"/>
      </p:ext>
    </p:extLst>
  </p:cSld>
  <p:clrMapOvr>
    <a:masterClrMapping/>
  </p:clrMapOvr>
  <p:transition spd="slow">
    <p:wipe dir="d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b="1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metamorphism</a:t>
            </a:r>
            <a:endParaRPr lang="en-US" sz="88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that turns parent rocks into metamorphic rocks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94676"/>
      </p:ext>
    </p:extLst>
  </p:cSld>
  <p:clrMapOvr>
    <a:masterClrMapping/>
  </p:clrMapOvr>
  <p:transition spd="slow">
    <p:wipe dir="d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and mineral fragments are deposited in basins, compacted, and cemented by dissolved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16478"/>
      </p:ext>
    </p:extLst>
  </p:cSld>
  <p:clrMapOvr>
    <a:masterClrMapping/>
  </p:clrMapOvr>
  <p:transition spd="slow">
    <p:wipe dir="d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and mineral fragments are deposited in basins, compacted, and cemented by dissolved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32256"/>
      </p:ext>
    </p:extLst>
  </p:cSld>
  <p:clrMapOvr>
    <a:masterClrMapping/>
  </p:clrMapOvr>
  <p:transition spd="slow">
    <p:wipe dir="d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and mineral fragments are deposited in basins, compacted, and cemented by dissolved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minerals.</a:t>
            </a:r>
          </a:p>
          <a:p>
            <a:r>
              <a:rPr lang="en-US" sz="60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Sedimentary Rock</a:t>
            </a:r>
            <a:endParaRPr lang="en-US" sz="60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66488"/>
      </p:ext>
    </p:extLst>
  </p:cSld>
  <p:clrMapOvr>
    <a:masterClrMapping/>
  </p:clrMapOvr>
  <p:transition spd="slow">
    <p:wipe dir="d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effectLst/>
              </a:rPr>
              <a:t>Magma or lava cools and crystallizes</a:t>
            </a:r>
            <a:r>
              <a:rPr lang="en-US" sz="5400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15255"/>
      </p:ext>
    </p:extLst>
  </p:cSld>
  <p:clrMapOvr>
    <a:masterClrMapping/>
  </p:clrMapOvr>
  <p:transition spd="slow">
    <p:wipe dir="d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effectLst/>
              </a:rPr>
              <a:t>Magma or lava cools and crystallizes</a:t>
            </a:r>
            <a:r>
              <a:rPr lang="en-US" sz="5400" dirty="0" smtClean="0">
                <a:effectLst/>
              </a:rPr>
              <a:t>.</a:t>
            </a:r>
          </a:p>
          <a:p>
            <a:r>
              <a:rPr lang="en-US" sz="600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Igneous </a:t>
            </a:r>
            <a:r>
              <a:rPr lang="en-US" sz="60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</a:t>
            </a:r>
            <a:endParaRPr lang="en-US" sz="60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8322"/>
      </p:ext>
    </p:extLst>
  </p:cSld>
  <p:clrMapOvr>
    <a:masterClrMapping/>
  </p:clrMapOvr>
  <p:transition spd="slow">
    <p:wipe dir="d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effectLst/>
              </a:rPr>
              <a:t>Parent rocks are squeezed, heated, or exposed to hot fluids</a:t>
            </a:r>
            <a:r>
              <a:rPr lang="en-US" sz="5400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21872"/>
      </p:ext>
    </p:extLst>
  </p:cSld>
  <p:clrMapOvr>
    <a:masterClrMapping/>
  </p:clrMapOvr>
  <p:transition spd="slow">
    <p:wipe dir="d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type of rock?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effectLst/>
              </a:rPr>
              <a:t>Parent rocks are squeezed, heated, or exposed to hot fluids</a:t>
            </a:r>
            <a:r>
              <a:rPr lang="en-US" sz="5400" dirty="0" smtClean="0">
                <a:effectLst/>
              </a:rPr>
              <a:t>.</a:t>
            </a:r>
          </a:p>
          <a:p>
            <a:r>
              <a:rPr lang="en-US" sz="60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Metamorphic Rock</a:t>
            </a:r>
            <a:endParaRPr lang="en-US" sz="60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94653"/>
      </p:ext>
    </p:extLst>
  </p:cSld>
  <p:clrMapOvr>
    <a:masterClrMapping/>
  </p:clrMapOvr>
  <p:transition spd="slow">
    <p:wipe dir="d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of laying down sediment in a new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is ___________________.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062763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streak</a:t>
            </a:r>
            <a:endParaRPr lang="en-US" sz="13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color of a mineral’s powder</a:t>
            </a:r>
          </a:p>
        </p:txBody>
      </p:sp>
    </p:spTree>
    <p:extLst>
      <p:ext uri="{BB962C8B-B14F-4D97-AF65-F5344CB8AC3E}">
        <p14:creationId xmlns:p14="http://schemas.microsoft.com/office/powerpoint/2010/main" val="10674591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of laying down sediment in a new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is </a:t>
            </a:r>
            <a:r>
              <a:rPr lang="en-US" sz="44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deposition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9849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sz="3600" dirty="0" err="1">
                <a:effectLst/>
              </a:rPr>
              <a:t>Nonfoliated</a:t>
            </a:r>
            <a:r>
              <a:rPr lang="en-US" sz="3600" dirty="0">
                <a:effectLst/>
              </a:rPr>
              <a:t> rocks ______________.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 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formed only in the northern hemisphere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 classified as metamorphic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metamorphic and exhibit layering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metamorphic but do not exhibit layering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02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sz="3600" dirty="0" err="1">
                <a:effectLst/>
              </a:rPr>
              <a:t>Nonfoliated</a:t>
            </a:r>
            <a:r>
              <a:rPr lang="en-US" sz="3600" dirty="0">
                <a:effectLst/>
              </a:rPr>
              <a:t> rocks ______________.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 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formed only in the northern hemisphere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 classified as metamorphic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metamorphic and exhibit layering</a:t>
            </a:r>
          </a:p>
          <a:p>
            <a:pPr lvl="1"/>
            <a:r>
              <a:rPr lang="en-US" sz="3200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metamorphic but do not exhibit layering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774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type of rocks are described as foliated or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nonfoliated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>
                <a:effectLst/>
              </a:rPr>
              <a:t>igneous</a:t>
            </a:r>
            <a:endParaRPr lang="en-US" sz="7200" dirty="0">
              <a:effectLst/>
            </a:endParaRPr>
          </a:p>
          <a:p>
            <a:r>
              <a:rPr lang="en-US" sz="7200" dirty="0">
                <a:effectLst/>
              </a:rPr>
              <a:t>sedimentary</a:t>
            </a:r>
          </a:p>
          <a:p>
            <a:r>
              <a:rPr lang="en-US" sz="7200" dirty="0">
                <a:effectLst/>
              </a:rPr>
              <a:t>metamorphic</a:t>
            </a:r>
          </a:p>
          <a:p>
            <a:r>
              <a:rPr lang="en-US" sz="7200" dirty="0">
                <a:effectLst/>
              </a:rPr>
              <a:t>extrusive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845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type of rocks are described as foliated or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nonfoliated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>
                <a:effectLst/>
              </a:rPr>
              <a:t>igneous</a:t>
            </a:r>
            <a:endParaRPr lang="en-US" sz="7200" dirty="0">
              <a:effectLst/>
            </a:endParaRPr>
          </a:p>
          <a:p>
            <a:r>
              <a:rPr lang="en-US" sz="7200" dirty="0">
                <a:effectLst/>
              </a:rPr>
              <a:t>sedimentary</a:t>
            </a:r>
          </a:p>
          <a:p>
            <a:r>
              <a:rPr lang="en-US" sz="7200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</a:rPr>
              <a:t>metamorphic</a:t>
            </a:r>
          </a:p>
          <a:p>
            <a:r>
              <a:rPr lang="en-US" sz="7200" dirty="0">
                <a:effectLst/>
              </a:rPr>
              <a:t>extrusive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97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property of minerals </a:t>
            </a:r>
            <a:r>
              <a:rPr lang="en-US" sz="6600" dirty="0" smtClean="0"/>
              <a:t>that break </a:t>
            </a:r>
            <a:r>
              <a:rPr lang="en-US" sz="6600" dirty="0"/>
              <a:t>along rough </a:t>
            </a:r>
            <a:r>
              <a:rPr lang="en-US" sz="6600"/>
              <a:t>or </a:t>
            </a:r>
            <a:r>
              <a:rPr lang="en-US" sz="6600" smtClean="0"/>
              <a:t>irregular surfaces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16590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fracture</a:t>
            </a:r>
            <a:endParaRPr lang="en-US" sz="13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property of minerals </a:t>
            </a:r>
            <a:r>
              <a:rPr lang="en-US" sz="6600" dirty="0" smtClean="0"/>
              <a:t>that break </a:t>
            </a:r>
            <a:r>
              <a:rPr lang="en-US" sz="6600" dirty="0"/>
              <a:t>along rough or </a:t>
            </a:r>
            <a:r>
              <a:rPr lang="en-US" sz="6600" dirty="0" smtClean="0"/>
              <a:t>irregular surfaces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597207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3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process by </a:t>
            </a:r>
            <a:r>
              <a:rPr lang="en-US" sz="6600" dirty="0" smtClean="0"/>
              <a:t>which atoms </a:t>
            </a:r>
            <a:r>
              <a:rPr lang="en-US" sz="6600" dirty="0"/>
              <a:t>form a solid with an </a:t>
            </a:r>
            <a:r>
              <a:rPr lang="en-US" sz="6600" dirty="0" smtClean="0"/>
              <a:t>orderly, repeating </a:t>
            </a:r>
            <a:r>
              <a:rPr lang="en-US" sz="6600" dirty="0"/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40699336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crystallization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process by </a:t>
            </a:r>
            <a:r>
              <a:rPr lang="en-US" sz="6600" dirty="0" smtClean="0"/>
              <a:t>which atoms </a:t>
            </a:r>
            <a:r>
              <a:rPr lang="en-US" sz="6600" dirty="0"/>
              <a:t>form a solid with an </a:t>
            </a:r>
            <a:r>
              <a:rPr lang="en-US" sz="6600" dirty="0" smtClean="0"/>
              <a:t>orderly, repeating </a:t>
            </a:r>
            <a:r>
              <a:rPr lang="en-US" sz="6600" dirty="0"/>
              <a:t>pattern</a:t>
            </a:r>
          </a:p>
        </p:txBody>
      </p:sp>
    </p:spTree>
    <p:extLst>
      <p:ext uri="{BB962C8B-B14F-4D97-AF65-F5344CB8AC3E}">
        <p14:creationId xmlns:p14="http://schemas.microsoft.com/office/powerpoint/2010/main" val="289781283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/>
              <a:t>way a mineral’s </a:t>
            </a:r>
            <a:r>
              <a:rPr lang="en-US" sz="8000" dirty="0" smtClean="0"/>
              <a:t>surface reflects </a:t>
            </a:r>
            <a:r>
              <a:rPr lang="en-US" sz="8000" dirty="0"/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4110042080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luster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/>
              <a:t>way a mineral’s </a:t>
            </a:r>
            <a:r>
              <a:rPr lang="en-US" sz="8000" dirty="0" smtClean="0"/>
              <a:t>surface reflects </a:t>
            </a:r>
            <a:r>
              <a:rPr lang="en-US" sz="8000" dirty="0"/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36962766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pumice</a:t>
            </a:r>
          </a:p>
        </p:txBody>
      </p:sp>
    </p:spTree>
    <p:extLst>
      <p:ext uri="{BB962C8B-B14F-4D97-AF65-F5344CB8AC3E}">
        <p14:creationId xmlns:p14="http://schemas.microsoft.com/office/powerpoint/2010/main" val="23073191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mineral is a naturally occurring (organic, inorganic) solid</a:t>
            </a:r>
            <a:r>
              <a:rPr lang="en-US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111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mineral is a naturally occurring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inorganic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</a:t>
            </a:r>
            <a:r>
              <a:rPr lang="en-US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5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deposit of valuable </a:t>
            </a:r>
            <a:r>
              <a:rPr lang="en-US" sz="5400" dirty="0" smtClean="0"/>
              <a:t>metal containing minerals </a:t>
            </a:r>
            <a:r>
              <a:rPr lang="en-US" sz="5400" dirty="0"/>
              <a:t>that can </a:t>
            </a:r>
            <a:r>
              <a:rPr lang="en-US" sz="5400" dirty="0" smtClean="0"/>
              <a:t>be produced </a:t>
            </a:r>
            <a:r>
              <a:rPr lang="en-US" sz="5400" dirty="0"/>
              <a:t>at a profit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721885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ore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deposit of </a:t>
            </a:r>
            <a:r>
              <a:rPr lang="en-US" sz="5400"/>
              <a:t>valuable </a:t>
            </a:r>
            <a:r>
              <a:rPr lang="en-US" sz="5400" smtClean="0"/>
              <a:t>metal containing </a:t>
            </a:r>
            <a:r>
              <a:rPr lang="en-US" sz="5400" dirty="0" smtClean="0"/>
              <a:t>minerals </a:t>
            </a:r>
            <a:r>
              <a:rPr lang="en-US" sz="5400" dirty="0"/>
              <a:t>that can </a:t>
            </a:r>
            <a:r>
              <a:rPr lang="en-US" sz="5400" dirty="0" smtClean="0"/>
              <a:t>be produced </a:t>
            </a:r>
            <a:r>
              <a:rPr lang="en-US" sz="5400" dirty="0"/>
              <a:t>at a profit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211684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limestone</a:t>
            </a:r>
          </a:p>
        </p:txBody>
      </p:sp>
    </p:spTree>
    <p:extLst>
      <p:ext uri="{BB962C8B-B14F-4D97-AF65-F5344CB8AC3E}">
        <p14:creationId xmlns:p14="http://schemas.microsoft.com/office/powerpoint/2010/main" val="23611189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limestone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sedimentary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5565046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grain size and </a:t>
            </a:r>
            <a:r>
              <a:rPr lang="en-US" sz="5400" dirty="0" smtClean="0"/>
              <a:t>arrangement of </a:t>
            </a:r>
            <a:r>
              <a:rPr lang="en-US" sz="5400" dirty="0"/>
              <a:t>grains in a rock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68521084"/>
      </p:ext>
    </p:extLst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texture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grain size </a:t>
            </a:r>
            <a:r>
              <a:rPr lang="en-US" sz="5400"/>
              <a:t>and </a:t>
            </a:r>
            <a:r>
              <a:rPr lang="en-US" sz="5400" smtClean="0"/>
              <a:t>arrangement of </a:t>
            </a:r>
            <a:r>
              <a:rPr lang="en-US" sz="5400" dirty="0"/>
              <a:t>grains in a rock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9461986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texture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naturally occurring </a:t>
            </a:r>
            <a:r>
              <a:rPr lang="en-US" sz="4800" dirty="0" smtClean="0"/>
              <a:t>solid mixture </a:t>
            </a:r>
            <a:r>
              <a:rPr lang="en-US" sz="4800" dirty="0"/>
              <a:t>composed of </a:t>
            </a:r>
            <a:r>
              <a:rPr lang="en-US" sz="4800" dirty="0" smtClean="0"/>
              <a:t>minerals, smaller </a:t>
            </a:r>
            <a:r>
              <a:rPr lang="en-US" sz="4800" dirty="0"/>
              <a:t>rock fragments, </a:t>
            </a:r>
            <a:r>
              <a:rPr lang="en-US" sz="4800" dirty="0" smtClean="0"/>
              <a:t>organic matter</a:t>
            </a:r>
            <a:r>
              <a:rPr lang="en-US" sz="4800" dirty="0"/>
              <a:t>, or glass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59085711"/>
      </p:ext>
    </p:extLst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naturally occurring </a:t>
            </a:r>
            <a:r>
              <a:rPr lang="en-US" sz="4800" dirty="0" smtClean="0"/>
              <a:t>solid mixture </a:t>
            </a:r>
            <a:r>
              <a:rPr lang="en-US" sz="4800" dirty="0"/>
              <a:t>composed of </a:t>
            </a:r>
            <a:r>
              <a:rPr lang="en-US" sz="4800" dirty="0" smtClean="0"/>
              <a:t>minerals, smaller </a:t>
            </a:r>
            <a:r>
              <a:rPr lang="en-US" sz="4800" dirty="0"/>
              <a:t>rock fragments</a:t>
            </a:r>
            <a:r>
              <a:rPr lang="en-US" sz="4800"/>
              <a:t>, </a:t>
            </a:r>
            <a:r>
              <a:rPr lang="en-US" sz="4800" smtClean="0"/>
              <a:t>organic matter</a:t>
            </a:r>
            <a:r>
              <a:rPr lang="en-US" sz="4800" dirty="0"/>
              <a:t>, or glass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93448868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pumice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igneous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1597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rock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naturally occurring </a:t>
            </a:r>
            <a:r>
              <a:rPr lang="en-US" sz="4800" dirty="0" smtClean="0"/>
              <a:t>solid mixture </a:t>
            </a:r>
            <a:r>
              <a:rPr lang="en-US" sz="4800" dirty="0"/>
              <a:t>composed of </a:t>
            </a:r>
            <a:r>
              <a:rPr lang="en-US" sz="4800" dirty="0" smtClean="0"/>
              <a:t>minerals, smaller </a:t>
            </a:r>
            <a:r>
              <a:rPr lang="en-US" sz="4800" dirty="0"/>
              <a:t>rock fragments</a:t>
            </a:r>
            <a:r>
              <a:rPr lang="en-US" sz="4800"/>
              <a:t>, </a:t>
            </a:r>
            <a:r>
              <a:rPr lang="en-US" sz="4800" smtClean="0"/>
              <a:t>organic matter</a:t>
            </a:r>
            <a:r>
              <a:rPr lang="en-US" sz="4800" dirty="0"/>
              <a:t>, or glass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61662753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process through </a:t>
            </a:r>
            <a:r>
              <a:rPr lang="en-US" sz="6600" dirty="0" smtClean="0"/>
              <a:t>which sediment </a:t>
            </a:r>
            <a:r>
              <a:rPr lang="en-US" sz="6600" dirty="0"/>
              <a:t>turns into rock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61409379"/>
      </p:ext>
    </p:extLst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lithification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process through </a:t>
            </a:r>
            <a:r>
              <a:rPr lang="en-US" sz="6600" dirty="0" smtClean="0"/>
              <a:t>which sediment </a:t>
            </a:r>
            <a:r>
              <a:rPr lang="en-US" sz="6600" dirty="0"/>
              <a:t>turns into rock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87681945"/>
      </p:ext>
    </p:extLst>
  </p:cSld>
  <p:clrMapOvr>
    <a:masterClrMapping/>
  </p:clrMapOvr>
  <p:transition spd="slow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individual rock particle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23491095"/>
      </p:ext>
    </p:extLst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grain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individual rock particle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80357324"/>
      </p:ext>
    </p:extLst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layered appearance </a:t>
            </a:r>
            <a:r>
              <a:rPr lang="en-US" sz="5400" dirty="0" smtClean="0"/>
              <a:t>of metamorphic </a:t>
            </a:r>
            <a:r>
              <a:rPr lang="en-US" sz="5400" dirty="0"/>
              <a:t>rock that </a:t>
            </a:r>
            <a:r>
              <a:rPr lang="en-US" sz="5400" dirty="0" smtClean="0"/>
              <a:t>results from </a:t>
            </a:r>
            <a:r>
              <a:rPr lang="en-US" sz="5400" dirty="0"/>
              <a:t>uneven pressures causing </a:t>
            </a:r>
            <a:r>
              <a:rPr lang="en-US" sz="5400" dirty="0" smtClean="0"/>
              <a:t>flat minerals </a:t>
            </a:r>
            <a:r>
              <a:rPr lang="en-US" sz="5400" dirty="0"/>
              <a:t>to line up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96402183"/>
      </p:ext>
    </p:extLst>
  </p:cSld>
  <p:clrMapOvr>
    <a:masterClrMapping/>
  </p:clrMapOvr>
  <p:transition spd="slow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layered appearance </a:t>
            </a:r>
            <a:r>
              <a:rPr lang="en-US" sz="5400" dirty="0" smtClean="0"/>
              <a:t>of metamorphic </a:t>
            </a:r>
            <a:r>
              <a:rPr lang="en-US" sz="5400" dirty="0"/>
              <a:t>rock that </a:t>
            </a:r>
            <a:r>
              <a:rPr lang="en-US" sz="5400" dirty="0" smtClean="0"/>
              <a:t>results from </a:t>
            </a:r>
            <a:r>
              <a:rPr lang="en-US" sz="5400" dirty="0"/>
              <a:t>uneven pressures causing </a:t>
            </a:r>
            <a:r>
              <a:rPr lang="en-US" sz="5400" dirty="0" smtClean="0"/>
              <a:t>flat minerals </a:t>
            </a:r>
            <a:r>
              <a:rPr lang="en-US" sz="5400" dirty="0"/>
              <a:t>to line up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04240997"/>
      </p:ext>
    </p:extLst>
  </p:cSld>
  <p:clrMapOvr>
    <a:masterClrMapping/>
  </p:clrMapOvr>
  <p:transition spd="slow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foliation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layered appearance </a:t>
            </a:r>
            <a:r>
              <a:rPr lang="en-US" sz="5400" dirty="0" smtClean="0"/>
              <a:t>of metamorphic </a:t>
            </a:r>
            <a:r>
              <a:rPr lang="en-US" sz="5400" dirty="0"/>
              <a:t>rock that </a:t>
            </a:r>
            <a:r>
              <a:rPr lang="en-US" sz="5400" dirty="0" smtClean="0"/>
              <a:t>results from </a:t>
            </a:r>
            <a:r>
              <a:rPr lang="en-US" sz="5400" dirty="0"/>
              <a:t>uneven pressures causing </a:t>
            </a:r>
            <a:r>
              <a:rPr lang="en-US" sz="5400" dirty="0" smtClean="0"/>
              <a:t>flat minerals </a:t>
            </a:r>
            <a:r>
              <a:rPr lang="en-US" sz="5400" dirty="0"/>
              <a:t>to line up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76820078"/>
      </p:ext>
    </p:extLst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molten rock located within Earth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87940136"/>
      </p:ext>
    </p:extLst>
  </p:cSld>
  <p:clrMapOvr>
    <a:masterClrMapping/>
  </p:clrMapOvr>
  <p:transition spd="slow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magma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molten rock located </a:t>
            </a:r>
            <a:r>
              <a:rPr lang="en-US" sz="5400" dirty="0" smtClean="0"/>
              <a:t>within Earth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63642910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naturally </a:t>
            </a:r>
            <a:r>
              <a:rPr lang="en-US" sz="5400" dirty="0" smtClean="0"/>
              <a:t>occurring, inorganic </a:t>
            </a:r>
            <a:r>
              <a:rPr lang="en-US" sz="5400" dirty="0"/>
              <a:t>solid that has a </a:t>
            </a:r>
            <a:r>
              <a:rPr lang="en-US" sz="5400" dirty="0" smtClean="0"/>
              <a:t>crystal structure </a:t>
            </a:r>
            <a:r>
              <a:rPr lang="en-US" sz="5400" dirty="0"/>
              <a:t>and a definite </a:t>
            </a:r>
            <a:r>
              <a:rPr lang="en-US" sz="5400" dirty="0" smtClean="0"/>
              <a:t>chemical composition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37519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rock or mineral </a:t>
            </a:r>
            <a:r>
              <a:rPr lang="en-US" sz="5400" dirty="0" smtClean="0"/>
              <a:t>fragments that </a:t>
            </a:r>
            <a:r>
              <a:rPr lang="en-US" sz="5400" dirty="0"/>
              <a:t>are loose or suspended </a:t>
            </a:r>
            <a:r>
              <a:rPr lang="en-US" sz="5400" dirty="0" smtClean="0"/>
              <a:t>in water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12926992"/>
      </p:ext>
    </p:extLst>
  </p:cSld>
  <p:clrMapOvr>
    <a:masterClrMapping/>
  </p:clrMapOvr>
  <p:transition spd="slow"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sediment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rock or mineral </a:t>
            </a:r>
            <a:r>
              <a:rPr lang="en-US" sz="5400" dirty="0" smtClean="0"/>
              <a:t>fragments that </a:t>
            </a:r>
            <a:r>
              <a:rPr lang="en-US" sz="5400" dirty="0"/>
              <a:t>are loose or suspended </a:t>
            </a:r>
            <a:r>
              <a:rPr lang="en-US" sz="5400" dirty="0" smtClean="0"/>
              <a:t>in water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31069547"/>
      </p:ext>
    </p:extLst>
  </p:cSld>
  <p:clrMapOvr>
    <a:masterClrMapping/>
  </p:clrMapOvr>
  <p:transition spd="slow"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What are the most abundant rocks on Earth?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65675579"/>
      </p:ext>
    </p:extLst>
  </p:cSld>
  <p:clrMapOvr>
    <a:masterClrMapping/>
  </p:clrMapOvr>
  <p:transition spd="slow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igneous </a:t>
            </a:r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rocks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What are the most abundant rocks on Earth?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78004221"/>
      </p:ext>
    </p:extLst>
  </p:cSld>
  <p:clrMapOvr>
    <a:masterClrMapping/>
  </p:clrMapOvr>
  <p:transition spd="slow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99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process that moves </a:t>
            </a:r>
            <a:r>
              <a:rPr lang="en-US" sz="5400" dirty="0" smtClean="0"/>
              <a:t>large amounts </a:t>
            </a:r>
            <a:r>
              <a:rPr lang="en-US" sz="5400" dirty="0"/>
              <a:t>of rock up to </a:t>
            </a:r>
            <a:r>
              <a:rPr lang="en-US" sz="5400" dirty="0" smtClean="0"/>
              <a:t>Earth’s surface </a:t>
            </a:r>
            <a:r>
              <a:rPr lang="en-US" sz="5400" dirty="0"/>
              <a:t>and to higher elevations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37737557"/>
      </p:ext>
    </p:extLst>
  </p:cSld>
  <p:clrMapOvr>
    <a:masterClrMapping/>
  </p:clrMapOvr>
  <p:transition spd="slow"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uplift</a:t>
            </a:r>
            <a:endParaRPr lang="en-US" sz="199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process that moves </a:t>
            </a:r>
            <a:r>
              <a:rPr lang="en-US" sz="5400" dirty="0" smtClean="0"/>
              <a:t>large amounts </a:t>
            </a:r>
            <a:r>
              <a:rPr lang="en-US" sz="5400" dirty="0"/>
              <a:t>of rock up to </a:t>
            </a:r>
            <a:r>
              <a:rPr lang="en-US" sz="5400" dirty="0" smtClean="0"/>
              <a:t>Earth’s surface </a:t>
            </a:r>
            <a:r>
              <a:rPr lang="en-US" sz="5400" dirty="0"/>
              <a:t>and to higher elevations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36834156"/>
      </p:ext>
    </p:extLst>
  </p:cSld>
  <p:clrMapOvr>
    <a:masterClrMapping/>
  </p:clrMapOvr>
  <p:transition spd="slow">
    <p:wipe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shale</a:t>
            </a:r>
          </a:p>
        </p:txBody>
      </p:sp>
    </p:spTree>
    <p:extLst>
      <p:ext uri="{BB962C8B-B14F-4D97-AF65-F5344CB8AC3E}">
        <p14:creationId xmlns:p14="http://schemas.microsoft.com/office/powerpoint/2010/main" val="2361118913"/>
      </p:ext>
    </p:extLst>
  </p:cSld>
  <p:clrMapOvr>
    <a:masterClrMapping/>
  </p:clrMapOvr>
  <p:transition spd="slow"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shale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sedimentary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1960818"/>
      </p:ext>
    </p:extLst>
  </p:cSld>
  <p:clrMapOvr>
    <a:masterClrMapping/>
  </p:clrMapOvr>
  <p:transition spd="slow"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process by </a:t>
            </a:r>
            <a:r>
              <a:rPr lang="en-US" sz="4800" dirty="0" smtClean="0"/>
              <a:t>which sedimentary </a:t>
            </a:r>
            <a:r>
              <a:rPr lang="en-US" sz="4800" dirty="0"/>
              <a:t>rocks that </a:t>
            </a:r>
            <a:r>
              <a:rPr lang="en-US" sz="4800" dirty="0" smtClean="0"/>
              <a:t>are subjected </a:t>
            </a:r>
            <a:r>
              <a:rPr lang="en-US" sz="4800" dirty="0"/>
              <a:t>to high </a:t>
            </a:r>
            <a:r>
              <a:rPr lang="en-US" sz="4800" dirty="0" smtClean="0"/>
              <a:t>temperatures and </a:t>
            </a:r>
            <a:r>
              <a:rPr lang="en-US" sz="4800" dirty="0"/>
              <a:t>pressure transform </a:t>
            </a:r>
            <a:r>
              <a:rPr lang="en-US" sz="4800" dirty="0" smtClean="0"/>
              <a:t>into metamorphic </a:t>
            </a:r>
            <a:r>
              <a:rPr lang="en-US" sz="4800" dirty="0"/>
              <a:t>rocks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65463389"/>
      </p:ext>
    </p:extLst>
  </p:cSld>
  <p:clrMapOvr>
    <a:masterClrMapping/>
  </p:clrMapOvr>
  <p:transition spd="slow"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metamorphism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process by </a:t>
            </a:r>
            <a:r>
              <a:rPr lang="en-US" sz="4800" dirty="0" smtClean="0"/>
              <a:t>which sedimentary </a:t>
            </a:r>
            <a:r>
              <a:rPr lang="en-US" sz="4800" dirty="0"/>
              <a:t>rocks that </a:t>
            </a:r>
            <a:r>
              <a:rPr lang="en-US" sz="4800" dirty="0" smtClean="0"/>
              <a:t>are subjected </a:t>
            </a:r>
            <a:r>
              <a:rPr lang="en-US" sz="4800" dirty="0"/>
              <a:t>to high </a:t>
            </a:r>
            <a:r>
              <a:rPr lang="en-US" sz="4800" dirty="0" smtClean="0"/>
              <a:t>temperatures and </a:t>
            </a:r>
            <a:r>
              <a:rPr lang="en-US" sz="4800" dirty="0"/>
              <a:t>pressure transform </a:t>
            </a:r>
            <a:r>
              <a:rPr lang="en-US" sz="4800" dirty="0" smtClean="0"/>
              <a:t>into metamorphic </a:t>
            </a:r>
            <a:r>
              <a:rPr lang="en-US" sz="4800" dirty="0"/>
              <a:t>rocks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04638265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mineral</a:t>
            </a:r>
            <a:endParaRPr lang="en-US" sz="115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naturally </a:t>
            </a:r>
            <a:r>
              <a:rPr lang="en-US" sz="5400" dirty="0" smtClean="0"/>
              <a:t>occurring, inorganic </a:t>
            </a:r>
            <a:r>
              <a:rPr lang="en-US" sz="5400" dirty="0"/>
              <a:t>solid that has a </a:t>
            </a:r>
            <a:r>
              <a:rPr lang="en-US" sz="5400" dirty="0" smtClean="0"/>
              <a:t>crystal structure </a:t>
            </a:r>
            <a:r>
              <a:rPr lang="en-US" sz="5400" dirty="0"/>
              <a:t>and a definite </a:t>
            </a:r>
            <a:r>
              <a:rPr lang="en-US" sz="5400" dirty="0" smtClean="0"/>
              <a:t>chemical composition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695959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marble</a:t>
            </a:r>
          </a:p>
        </p:txBody>
      </p:sp>
    </p:spTree>
    <p:extLst>
      <p:ext uri="{BB962C8B-B14F-4D97-AF65-F5344CB8AC3E}">
        <p14:creationId xmlns:p14="http://schemas.microsoft.com/office/powerpoint/2010/main" val="3043397942"/>
      </p:ext>
    </p:extLst>
  </p:cSld>
  <p:clrMapOvr>
    <a:masterClrMapping/>
  </p:clrMapOvr>
  <p:transition spd="slow"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marble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metamorphic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127901"/>
      </p:ext>
    </p:extLst>
  </p:cSld>
  <p:clrMapOvr>
    <a:masterClrMapping/>
  </p:clrMapOvr>
  <p:transition spd="slow"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solid in which the atoms are arranged in an orderly, repeating pattern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694014"/>
      </p:ext>
    </p:extLst>
  </p:cSld>
  <p:clrMapOvr>
    <a:masterClrMapping/>
  </p:clrMapOvr>
  <p:transition spd="slow">
    <p:wipe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crystal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solid in which the atoms are arranged in an orderly, repeating pattern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62114972"/>
      </p:ext>
    </p:extLst>
  </p:cSld>
  <p:clrMapOvr>
    <a:masterClrMapping/>
  </p:clrMapOvr>
  <p:transition spd="slow"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granite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570446"/>
      </p:ext>
    </p:extLst>
  </p:cSld>
  <p:clrMapOvr>
    <a:masterClrMapping/>
  </p:clrMapOvr>
  <p:transition spd="slow"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granite</a:t>
            </a:r>
          </a:p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igneous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591755"/>
      </p:ext>
    </p:extLst>
  </p:cSld>
  <p:clrMapOvr>
    <a:masterClrMapping/>
  </p:clrMapOvr>
  <p:transition spd="slow">
    <p:wipe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the most noticeable mineral property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79376416"/>
      </p:ext>
    </p:extLst>
  </p:cSld>
  <p:clrMapOvr>
    <a:masterClrMapping/>
  </p:clrMapOvr>
  <p:transition spd="slow">
    <p:wipe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color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the most noticeable mineral property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54615622"/>
      </p:ext>
    </p:extLst>
  </p:cSld>
  <p:clrMapOvr>
    <a:masterClrMapping/>
  </p:clrMapOvr>
  <p:transition spd="slow"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igneous rock </a:t>
            </a:r>
            <a:r>
              <a:rPr lang="en-US" sz="4800" dirty="0" smtClean="0"/>
              <a:t>that forms </a:t>
            </a:r>
            <a:r>
              <a:rPr lang="en-US" sz="4800" dirty="0"/>
              <a:t>when lava cools </a:t>
            </a:r>
            <a:r>
              <a:rPr lang="en-US" sz="4800" dirty="0" smtClean="0"/>
              <a:t>and crystallizes </a:t>
            </a:r>
            <a:r>
              <a:rPr lang="en-US" sz="4800" dirty="0"/>
              <a:t>on Earth’s surface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7563080"/>
      </p:ext>
    </p:extLst>
  </p:cSld>
  <p:clrMapOvr>
    <a:masterClrMapping/>
  </p:clrMapOvr>
  <p:transition spd="slow"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extrusive rock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igneous rock </a:t>
            </a:r>
            <a:r>
              <a:rPr lang="en-US" sz="4800" dirty="0" smtClean="0"/>
              <a:t>that forms </a:t>
            </a:r>
            <a:r>
              <a:rPr lang="en-US" sz="4800" dirty="0"/>
              <a:t>when lava cools </a:t>
            </a:r>
            <a:r>
              <a:rPr lang="en-US" sz="4800" dirty="0" smtClean="0"/>
              <a:t>and crystallizes </a:t>
            </a:r>
            <a:r>
              <a:rPr lang="en-US" sz="4800" dirty="0"/>
              <a:t>on Earth’s surface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30768055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property of minerals </a:t>
            </a:r>
            <a:r>
              <a:rPr lang="en-US" sz="6600" dirty="0" smtClean="0"/>
              <a:t>that break </a:t>
            </a:r>
            <a:r>
              <a:rPr lang="en-US" sz="6600" dirty="0"/>
              <a:t>along smooth, flat surfaces</a:t>
            </a:r>
          </a:p>
        </p:txBody>
      </p:sp>
    </p:spTree>
    <p:extLst>
      <p:ext uri="{BB962C8B-B14F-4D97-AF65-F5344CB8AC3E}">
        <p14:creationId xmlns:p14="http://schemas.microsoft.com/office/powerpoint/2010/main" val="3204652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rock that forms when sediments become pressed or cemented together or when sediments fall out of solution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85740573"/>
      </p:ext>
    </p:extLst>
  </p:cSld>
  <p:clrMapOvr>
    <a:masterClrMapping/>
  </p:clrMapOvr>
  <p:transition spd="slow">
    <p:wipe dir="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sedimentary </a:t>
            </a:r>
            <a:r>
              <a:rPr lang="en-US" sz="72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rock</a:t>
            </a:r>
            <a:endParaRPr lang="en-US" sz="8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rock that forms when sediments become pressed or cemented together or when sediments fall out of solution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41573096"/>
      </p:ext>
    </p:extLst>
  </p:cSld>
  <p:clrMapOvr>
    <a:masterClrMapping/>
  </p:clrMapOvr>
  <p:transition spd="slow">
    <p:wipe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process of laying </a:t>
            </a:r>
            <a:r>
              <a:rPr lang="en-US" sz="4800" dirty="0" smtClean="0"/>
              <a:t>down sediment </a:t>
            </a:r>
            <a:r>
              <a:rPr lang="en-US" sz="4800" dirty="0"/>
              <a:t>in a new location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93649140"/>
      </p:ext>
    </p:extLst>
  </p:cSld>
  <p:clrMapOvr>
    <a:masterClrMapping/>
  </p:clrMapOvr>
  <p:transition spd="slow"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deposition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process of laying </a:t>
            </a:r>
            <a:r>
              <a:rPr lang="en-US" sz="4800" dirty="0" smtClean="0"/>
              <a:t>down sediment </a:t>
            </a:r>
            <a:r>
              <a:rPr lang="en-US" sz="4800" dirty="0"/>
              <a:t>in a new location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79764664"/>
      </p:ext>
    </p:extLst>
  </p:cSld>
  <p:clrMapOvr>
    <a:masterClrMapping/>
  </p:clrMapOvr>
  <p:transition spd="slow">
    <p:wipe dir="d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rock formed from magma or lava when it cools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06877893"/>
      </p:ext>
    </p:extLst>
  </p:cSld>
  <p:clrMapOvr>
    <a:masterClrMapping/>
  </p:clrMapOvr>
  <p:transition spd="slow">
    <p:wipe dir="d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igneous </a:t>
            </a:r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rock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rock formed from magma or lava when it cools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1670418"/>
      </p:ext>
    </p:extLst>
  </p:cSld>
  <p:clrMapOvr>
    <a:masterClrMapping/>
  </p:clrMapOvr>
  <p:transition spd="slow">
    <p:wipe dir="d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igneous rock </a:t>
            </a:r>
            <a:r>
              <a:rPr lang="en-US" sz="4800" dirty="0" smtClean="0"/>
              <a:t>that forms </a:t>
            </a:r>
            <a:r>
              <a:rPr lang="en-US" sz="4800" dirty="0"/>
              <a:t>when magma cools </a:t>
            </a:r>
            <a:r>
              <a:rPr lang="en-US" sz="4800" dirty="0" smtClean="0"/>
              <a:t>and crystallizes </a:t>
            </a:r>
            <a:r>
              <a:rPr lang="en-US" sz="4800" dirty="0"/>
              <a:t>inside Earth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31603393"/>
      </p:ext>
    </p:extLst>
  </p:cSld>
  <p:clrMapOvr>
    <a:masterClrMapping/>
  </p:clrMapOvr>
  <p:transition spd="slow">
    <p:wipe dir="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intrusive rock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igneous rock </a:t>
            </a:r>
            <a:r>
              <a:rPr lang="en-US" sz="4800" dirty="0" smtClean="0"/>
              <a:t>that forms </a:t>
            </a:r>
            <a:r>
              <a:rPr lang="en-US" sz="4800" dirty="0"/>
              <a:t>when magma cools </a:t>
            </a:r>
            <a:r>
              <a:rPr lang="en-US" sz="4800" dirty="0" smtClean="0"/>
              <a:t>and crystallizes </a:t>
            </a:r>
            <a:r>
              <a:rPr lang="en-US" sz="4800" dirty="0"/>
              <a:t>inside Earth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0216325"/>
      </p:ext>
    </p:extLst>
  </p:cSld>
  <p:clrMapOvr>
    <a:masterClrMapping/>
  </p:clrMapOvr>
  <p:transition spd="slow">
    <p:wipe dir="d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series of processes </a:t>
            </a:r>
            <a:r>
              <a:rPr lang="en-US" sz="4800" dirty="0" smtClean="0"/>
              <a:t>that continually </a:t>
            </a:r>
            <a:r>
              <a:rPr lang="en-US" sz="4800" dirty="0"/>
              <a:t>change one rock </a:t>
            </a:r>
            <a:r>
              <a:rPr lang="en-US" sz="4800" dirty="0" smtClean="0"/>
              <a:t>type into </a:t>
            </a:r>
            <a:r>
              <a:rPr lang="en-US" sz="4800" dirty="0"/>
              <a:t>another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28850335"/>
      </p:ext>
    </p:extLst>
  </p:cSld>
  <p:clrMapOvr>
    <a:masterClrMapping/>
  </p:clrMapOvr>
  <p:transition spd="slow">
    <p:wipe dir="d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Rock Cycle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series of processes </a:t>
            </a:r>
            <a:r>
              <a:rPr lang="en-US" sz="4800" dirty="0" smtClean="0"/>
              <a:t>that continually </a:t>
            </a:r>
            <a:r>
              <a:rPr lang="en-US" sz="4800" dirty="0"/>
              <a:t>change one rock </a:t>
            </a:r>
            <a:r>
              <a:rPr lang="en-US" sz="4800" dirty="0" smtClean="0"/>
              <a:t>type into </a:t>
            </a:r>
            <a:r>
              <a:rPr lang="en-US" sz="4800" dirty="0"/>
              <a:t>another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42536713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cleavage</a:t>
            </a:r>
            <a:endParaRPr lang="en-US" sz="96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property of minerals </a:t>
            </a:r>
            <a:r>
              <a:rPr lang="en-US" sz="6600" dirty="0" smtClean="0"/>
              <a:t>that break </a:t>
            </a:r>
            <a:r>
              <a:rPr lang="en-US" sz="6600" dirty="0"/>
              <a:t>along smooth, flat surfaces</a:t>
            </a:r>
          </a:p>
        </p:txBody>
      </p:sp>
    </p:spTree>
    <p:extLst>
      <p:ext uri="{BB962C8B-B14F-4D97-AF65-F5344CB8AC3E}">
        <p14:creationId xmlns:p14="http://schemas.microsoft.com/office/powerpoint/2010/main" val="2551837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obsidian</a:t>
            </a:r>
          </a:p>
        </p:txBody>
      </p:sp>
    </p:spTree>
    <p:extLst>
      <p:ext uri="{BB962C8B-B14F-4D97-AF65-F5344CB8AC3E}">
        <p14:creationId xmlns:p14="http://schemas.microsoft.com/office/powerpoint/2010/main" val="2307319159"/>
      </p:ext>
    </p:extLst>
  </p:cSld>
  <p:clrMapOvr>
    <a:masterClrMapping/>
  </p:clrMapOvr>
  <p:transition spd="slow">
    <p:wipe dir="d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obsidian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igneous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700342"/>
      </p:ext>
    </p:extLst>
  </p:cSld>
  <p:clrMapOvr>
    <a:masterClrMapping/>
  </p:clrMapOvr>
  <p:transition spd="slow">
    <p:wipe dir="d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7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scale that ranks a mineral’s hardness from 1 to 10</a:t>
            </a:r>
          </a:p>
        </p:txBody>
      </p:sp>
    </p:spTree>
    <p:extLst>
      <p:ext uri="{BB962C8B-B14F-4D97-AF65-F5344CB8AC3E}">
        <p14:creationId xmlns:p14="http://schemas.microsoft.com/office/powerpoint/2010/main" val="1151369326"/>
      </p:ext>
    </p:extLst>
  </p:cSld>
  <p:clrMapOvr>
    <a:masterClrMapping/>
  </p:clrMapOvr>
  <p:transition spd="slow">
    <p:wipe dir="d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chemeClr val="bg1">
                    <a:lumMod val="60000"/>
                    <a:lumOff val="40000"/>
                  </a:schemeClr>
                </a:solidFill>
                <a:effectLst/>
              </a:rPr>
              <a:t>Mohs hardness scale</a:t>
            </a:r>
            <a:endParaRPr lang="en-US" sz="7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scale that ranks a mineral’s hardness from 1 to 10</a:t>
            </a:r>
          </a:p>
        </p:txBody>
      </p:sp>
    </p:spTree>
    <p:extLst>
      <p:ext uri="{BB962C8B-B14F-4D97-AF65-F5344CB8AC3E}">
        <p14:creationId xmlns:p14="http://schemas.microsoft.com/office/powerpoint/2010/main" val="2200815361"/>
      </p:ext>
    </p:extLst>
  </p:cSld>
  <p:clrMapOvr>
    <a:masterClrMapping/>
  </p:clrMapOvr>
  <p:transition spd="slow">
    <p:wipe dir="d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amount of matter in an object</a:t>
            </a:r>
          </a:p>
        </p:txBody>
      </p:sp>
    </p:spTree>
    <p:extLst>
      <p:ext uri="{BB962C8B-B14F-4D97-AF65-F5344CB8AC3E}">
        <p14:creationId xmlns:p14="http://schemas.microsoft.com/office/powerpoint/2010/main" val="3429811526"/>
      </p:ext>
    </p:extLst>
  </p:cSld>
  <p:clrMapOvr>
    <a:masterClrMapping/>
  </p:clrMapOvr>
  <p:transition spd="slow">
    <p:wipe dir="d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39825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property</a:t>
            </a:r>
            <a:endParaRPr lang="en-US" sz="88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any characteristic of a material, such as size or shape, that you can observe or attempt to observe without changing the identity of the material</a:t>
            </a:r>
          </a:p>
        </p:txBody>
      </p:sp>
    </p:spTree>
    <p:extLst>
      <p:ext uri="{BB962C8B-B14F-4D97-AF65-F5344CB8AC3E}">
        <p14:creationId xmlns:p14="http://schemas.microsoft.com/office/powerpoint/2010/main" val="890844723"/>
      </p:ext>
    </p:extLst>
  </p:cSld>
  <p:clrMapOvr>
    <a:masterClrMapping/>
  </p:clrMapOvr>
  <p:transition spd="slow">
    <p:wipe dir="d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amount of matter in an object</a:t>
            </a:r>
          </a:p>
        </p:txBody>
      </p:sp>
    </p:spTree>
    <p:extLst>
      <p:ext uri="{BB962C8B-B14F-4D97-AF65-F5344CB8AC3E}">
        <p14:creationId xmlns:p14="http://schemas.microsoft.com/office/powerpoint/2010/main" val="2399578903"/>
      </p:ext>
    </p:extLst>
  </p:cSld>
  <p:clrMapOvr>
    <a:masterClrMapping/>
  </p:clrMapOvr>
  <p:transition spd="slow">
    <p:wipe dir="d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amount of matter in an object</a:t>
            </a:r>
          </a:p>
        </p:txBody>
      </p:sp>
    </p:spTree>
    <p:extLst>
      <p:ext uri="{BB962C8B-B14F-4D97-AF65-F5344CB8AC3E}">
        <p14:creationId xmlns:p14="http://schemas.microsoft.com/office/powerpoint/2010/main" val="2968002835"/>
      </p:ext>
    </p:extLst>
  </p:cSld>
  <p:clrMapOvr>
    <a:masterClrMapping/>
  </p:clrMapOvr>
  <p:transition spd="slow">
    <p:wipe dir="d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energy source for producing magma.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821977"/>
      </p:ext>
    </p:extLst>
  </p:cSld>
  <p:clrMapOvr>
    <a:masterClrMapping/>
  </p:clrMapOvr>
  <p:transition spd="slow">
    <p:wipe dir="d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thermal energy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energy source for producing magma.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1636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orderly, </a:t>
            </a:r>
            <a:r>
              <a:rPr lang="en-US" sz="6600" dirty="0" smtClean="0"/>
              <a:t>repeating pattern </a:t>
            </a:r>
            <a:r>
              <a:rPr lang="en-US" sz="6600" dirty="0"/>
              <a:t>in which the atoms in </a:t>
            </a:r>
            <a:r>
              <a:rPr lang="en-US" sz="6600" dirty="0" smtClean="0"/>
              <a:t>a crystal </a:t>
            </a:r>
            <a:r>
              <a:rPr lang="en-US" sz="6600" dirty="0"/>
              <a:t>are arranged</a:t>
            </a:r>
          </a:p>
        </p:txBody>
      </p:sp>
    </p:spTree>
    <p:extLst>
      <p:ext uri="{BB962C8B-B14F-4D97-AF65-F5344CB8AC3E}">
        <p14:creationId xmlns:p14="http://schemas.microsoft.com/office/powerpoint/2010/main" val="36330314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about minerals is true?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all organic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are organic and some are inorganic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all partly organic and partly inorganic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all inorganic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754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about minerals is true?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all organic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are organic and some are inorganic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all partly organic and partly inorganic</a:t>
            </a:r>
          </a:p>
          <a:p>
            <a:r>
              <a:rPr lang="en-US" sz="4400" dirty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all inorganic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207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measurement of the mass of an object divided by its volume</a:t>
            </a:r>
          </a:p>
        </p:txBody>
      </p:sp>
    </p:spTree>
    <p:extLst>
      <p:ext uri="{BB962C8B-B14F-4D97-AF65-F5344CB8AC3E}">
        <p14:creationId xmlns:p14="http://schemas.microsoft.com/office/powerpoint/2010/main" val="20294436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>
                <a:effectLst/>
              </a:rPr>
              <a:t>measurement of the mass of an object divided by its volume</a:t>
            </a:r>
            <a:endParaRPr lang="en-US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56055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a measure of how easily a mineral is scratched or how easily the mineral scratches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3512149770"/>
      </p:ext>
    </p:extLst>
  </p:cSld>
  <p:clrMapOvr>
    <a:masterClrMapping/>
  </p:clrMapOvr>
  <p:transition spd="slow">
    <p:wipe dir="d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hardness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a measure of how easily a mineral is scratched or how easily the mineral scratches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3971496330"/>
      </p:ext>
    </p:extLst>
  </p:cSld>
  <p:clrMapOvr>
    <a:masterClrMapping/>
  </p:clrMapOvr>
  <p:transition spd="slow">
    <p:wipe dir="d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color of a mineral’s powder is called its 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0664"/>
      </p:ext>
    </p:extLst>
  </p:cSld>
  <p:clrMapOvr>
    <a:masterClrMapping/>
  </p:clrMapOvr>
  <p:transition spd="slow">
    <p:wipe dir="d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color of a mineral’s powder is called its </a:t>
            </a:r>
            <a:r>
              <a:rPr lang="en-US" sz="66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streak</a:t>
            </a:r>
            <a:r>
              <a:rPr lang="en-US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72119" y="3244334"/>
            <a:ext cx="999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granite</a:t>
            </a:r>
          </a:p>
        </p:txBody>
      </p:sp>
    </p:spTree>
    <p:extLst>
      <p:ext uri="{BB962C8B-B14F-4D97-AF65-F5344CB8AC3E}">
        <p14:creationId xmlns:p14="http://schemas.microsoft.com/office/powerpoint/2010/main" val="3229363989"/>
      </p:ext>
    </p:extLst>
  </p:cSld>
  <p:clrMapOvr>
    <a:masterClrMapping/>
  </p:clrMapOvr>
  <p:transition spd="slow">
    <p:wipe dir="d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basalt</a:t>
            </a:r>
          </a:p>
        </p:txBody>
      </p:sp>
    </p:spTree>
    <p:extLst>
      <p:ext uri="{BB962C8B-B14F-4D97-AF65-F5344CB8AC3E}">
        <p14:creationId xmlns:p14="http://schemas.microsoft.com/office/powerpoint/2010/main" val="2307319159"/>
      </p:ext>
    </p:extLst>
  </p:cSld>
  <p:clrMapOvr>
    <a:masterClrMapping/>
  </p:clrMapOvr>
  <p:transition spd="slow">
    <p:wipe dir="d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basalt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igneous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2571253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crystal structure</a:t>
            </a:r>
            <a:endParaRPr lang="en-US" sz="7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/>
              <a:t>orderly, </a:t>
            </a:r>
            <a:r>
              <a:rPr lang="en-US" sz="6600" dirty="0" smtClean="0"/>
              <a:t>repeating pattern </a:t>
            </a:r>
            <a:r>
              <a:rPr lang="en-US" sz="6600" dirty="0"/>
              <a:t>in which the atoms in </a:t>
            </a:r>
            <a:r>
              <a:rPr lang="en-US" sz="6600" dirty="0" smtClean="0"/>
              <a:t>a crystal </a:t>
            </a:r>
            <a:r>
              <a:rPr lang="en-US" sz="6600" dirty="0"/>
              <a:t>are arranged</a:t>
            </a:r>
          </a:p>
        </p:txBody>
      </p:sp>
    </p:spTree>
    <p:extLst>
      <p:ext uri="{BB962C8B-B14F-4D97-AF65-F5344CB8AC3E}">
        <p14:creationId xmlns:p14="http://schemas.microsoft.com/office/powerpoint/2010/main" val="14367527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sandstone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4333707"/>
      </p:ext>
    </p:extLst>
  </p:cSld>
  <p:clrMapOvr>
    <a:masterClrMapping/>
  </p:clrMapOvr>
  <p:transition spd="slow">
    <p:wipe dir="d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sandstone</a:t>
            </a:r>
          </a:p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sedimentary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143120"/>
      </p:ext>
    </p:extLst>
  </p:cSld>
  <p:clrMapOvr>
    <a:masterClrMapping/>
  </p:clrMapOvr>
  <p:transition spd="slow">
    <p:wipe dir="d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gneiss</a:t>
            </a:r>
            <a:endParaRPr lang="en-US" sz="9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118913"/>
      </p:ext>
    </p:extLst>
  </p:cSld>
  <p:clrMapOvr>
    <a:masterClrMapping/>
  </p:clrMapOvr>
  <p:transition spd="slow">
    <p:wipe dir="d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gneiss</a:t>
            </a:r>
          </a:p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metamorphic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398553"/>
      </p:ext>
    </p:extLst>
  </p:cSld>
  <p:clrMapOvr>
    <a:masterClrMapping/>
  </p:clrMapOvr>
  <p:transition spd="slow">
    <p:wipe dir="d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slate</a:t>
            </a:r>
          </a:p>
        </p:txBody>
      </p:sp>
    </p:spTree>
    <p:extLst>
      <p:ext uri="{BB962C8B-B14F-4D97-AF65-F5344CB8AC3E}">
        <p14:creationId xmlns:p14="http://schemas.microsoft.com/office/powerpoint/2010/main" val="2457903508"/>
      </p:ext>
    </p:extLst>
  </p:cSld>
  <p:clrMapOvr>
    <a:masterClrMapping/>
  </p:clrMapOvr>
  <p:transition spd="slow">
    <p:wipe dir="d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Identify each rock as igneous, sedimentary, or metamorphic.</a:t>
            </a:r>
            <a:endParaRPr lang="en-US" sz="54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slate</a:t>
            </a:r>
          </a:p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metamorphic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8881861"/>
      </p:ext>
    </p:extLst>
  </p:cSld>
  <p:clrMapOvr>
    <a:masterClrMapping/>
  </p:clrMapOvr>
  <p:transition spd="slow">
    <p:wipe dir="d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Is this a mineral?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A diamond is made in the lab.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496964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Is this a mineral?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A diamond is made in the lab.</a:t>
            </a:r>
          </a:p>
          <a:p>
            <a:r>
              <a:rPr lang="en-US" sz="72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NO!</a:t>
            </a:r>
            <a:endParaRPr lang="en-US" sz="72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694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metamorphic rock with a no layered appearance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040495"/>
      </p:ext>
    </p:extLst>
  </p:cSld>
  <p:clrMapOvr>
    <a:masterClrMapping/>
  </p:clrMapOvr>
  <p:transition spd="slow">
    <p:wipe dir="d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nonfoliated</a:t>
            </a:r>
            <a:endParaRPr lang="en-US" sz="115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metamorphic rock with a no layered appearance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972331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Cliff design template">
  <a:themeElements>
    <a:clrScheme name="Office Theme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 design template</Template>
  <TotalTime>2124</TotalTime>
  <Words>1378</Words>
  <Application>Microsoft Office PowerPoint</Application>
  <PresentationFormat>On-screen Show (4:3)</PresentationFormat>
  <Paragraphs>216</Paragraphs>
  <Slides>112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Cliff design template</vt:lpstr>
      <vt:lpstr>Chapter 13—Review for Test!</vt:lpstr>
      <vt:lpstr>Identify each rock as igneous, sedimentary, or metamorphic.</vt:lpstr>
      <vt:lpstr>Identify each rock as igneous, sedimentary, or metamorphic.</vt:lpstr>
      <vt:lpstr>PowerPoint Presentation</vt:lpstr>
      <vt:lpstr>mineral</vt:lpstr>
      <vt:lpstr>PowerPoint Presentation</vt:lpstr>
      <vt:lpstr>cleavage</vt:lpstr>
      <vt:lpstr>PowerPoint Presentation</vt:lpstr>
      <vt:lpstr>crystal structure</vt:lpstr>
      <vt:lpstr>PowerPoint Presentation</vt:lpstr>
      <vt:lpstr>streak</vt:lpstr>
      <vt:lpstr>Which type of rocks are described as foliated or nonfoliated? </vt:lpstr>
      <vt:lpstr>Which type of rocks are described as foliated or nonfoliated? </vt:lpstr>
      <vt:lpstr>PowerPoint Presentation</vt:lpstr>
      <vt:lpstr>fracture</vt:lpstr>
      <vt:lpstr>PowerPoint Presentation</vt:lpstr>
      <vt:lpstr>crystallization</vt:lpstr>
      <vt:lpstr>PowerPoint Presentation</vt:lpstr>
      <vt:lpstr>luster</vt:lpstr>
      <vt:lpstr>PowerPoint Presentation</vt:lpstr>
      <vt:lpstr>PowerPoint Presentation</vt:lpstr>
      <vt:lpstr>PowerPoint Presentation</vt:lpstr>
      <vt:lpstr>ore</vt:lpstr>
      <vt:lpstr>Identify each rock as igneous, sedimentary, or metamorphic.</vt:lpstr>
      <vt:lpstr>Identify each rock as igneous, sedimentary, or metamorphic.</vt:lpstr>
      <vt:lpstr>PowerPoint Presentation</vt:lpstr>
      <vt:lpstr>texture</vt:lpstr>
      <vt:lpstr>texture</vt:lpstr>
      <vt:lpstr>PowerPoint Presentation</vt:lpstr>
      <vt:lpstr>rock</vt:lpstr>
      <vt:lpstr>PowerPoint Presentation</vt:lpstr>
      <vt:lpstr>lithification</vt:lpstr>
      <vt:lpstr>PowerPoint Presentation</vt:lpstr>
      <vt:lpstr>grain</vt:lpstr>
      <vt:lpstr>PowerPoint Presentation</vt:lpstr>
      <vt:lpstr>PowerPoint Presentation</vt:lpstr>
      <vt:lpstr>foliation</vt:lpstr>
      <vt:lpstr>PowerPoint Presentation</vt:lpstr>
      <vt:lpstr>magma</vt:lpstr>
      <vt:lpstr>PowerPoint Presentation</vt:lpstr>
      <vt:lpstr>sediment</vt:lpstr>
      <vt:lpstr>PowerPoint Presentation</vt:lpstr>
      <vt:lpstr>igneous rocks</vt:lpstr>
      <vt:lpstr>PowerPoint Presentation</vt:lpstr>
      <vt:lpstr>uplift</vt:lpstr>
      <vt:lpstr>Identify each rock as igneous, sedimentary, or metamorphic.</vt:lpstr>
      <vt:lpstr>Identify each rock as igneous, sedimentary, or metamorphic.</vt:lpstr>
      <vt:lpstr>PowerPoint Presentation</vt:lpstr>
      <vt:lpstr>metamorphism</vt:lpstr>
      <vt:lpstr>Identify each rock as igneous, sedimentary, or metamorphic.</vt:lpstr>
      <vt:lpstr>Identify each rock as igneous, sedimentary, or metamorphic.</vt:lpstr>
      <vt:lpstr>PowerPoint Presentation</vt:lpstr>
      <vt:lpstr>crystal</vt:lpstr>
      <vt:lpstr>Identify each rock as igneous, sedimentary, or metamorphic.</vt:lpstr>
      <vt:lpstr>Identify each rock as igneous, sedimentary, or metamorphic.</vt:lpstr>
      <vt:lpstr>PowerPoint Presentation</vt:lpstr>
      <vt:lpstr>color</vt:lpstr>
      <vt:lpstr>PowerPoint Presentation</vt:lpstr>
      <vt:lpstr>extrusive rock</vt:lpstr>
      <vt:lpstr>PowerPoint Presentation</vt:lpstr>
      <vt:lpstr>sedimentary rock</vt:lpstr>
      <vt:lpstr>PowerPoint Presentation</vt:lpstr>
      <vt:lpstr>deposition</vt:lpstr>
      <vt:lpstr>PowerPoint Presentation</vt:lpstr>
      <vt:lpstr>igneous rock</vt:lpstr>
      <vt:lpstr>PowerPoint Presentation</vt:lpstr>
      <vt:lpstr>intrusive rock</vt:lpstr>
      <vt:lpstr>PowerPoint Presentation</vt:lpstr>
      <vt:lpstr>Rock Cycle</vt:lpstr>
      <vt:lpstr>Identify each rock as igneous, sedimentary, or metamorphic.</vt:lpstr>
      <vt:lpstr>Identify each rock as igneous, sedimentary, or metamorphic.</vt:lpstr>
      <vt:lpstr>PowerPoint Presentation</vt:lpstr>
      <vt:lpstr>Mohs hardness scale</vt:lpstr>
      <vt:lpstr>PowerPoint Presentation</vt:lpstr>
      <vt:lpstr>physical property</vt:lpstr>
      <vt:lpstr>PowerPoint Presentation</vt:lpstr>
      <vt:lpstr>mass</vt:lpstr>
      <vt:lpstr>PowerPoint Presentation</vt:lpstr>
      <vt:lpstr>PowerPoint Presentation</vt:lpstr>
      <vt:lpstr> Which statement about minerals is true? </vt:lpstr>
      <vt:lpstr> Which statement about minerals is true? </vt:lpstr>
      <vt:lpstr>PowerPoint Presentation</vt:lpstr>
      <vt:lpstr>density</vt:lpstr>
      <vt:lpstr>PowerPoint Presentation</vt:lpstr>
      <vt:lpstr>hardness</vt:lpstr>
      <vt:lpstr>PowerPoint Presentation</vt:lpstr>
      <vt:lpstr>PowerPoint Presentation</vt:lpstr>
      <vt:lpstr>Identify each rock as igneous, sedimentary, or metamorphic.</vt:lpstr>
      <vt:lpstr>Identify each rock as igneous, sedimentary, or metamorphic.</vt:lpstr>
      <vt:lpstr>Identify each rock as igneous, sedimentary, or metamorphic.</vt:lpstr>
      <vt:lpstr>Identify each rock as igneous, sedimentary, or metamorphic.</vt:lpstr>
      <vt:lpstr>Identify each rock as igneous, sedimentary, or metamorphic.</vt:lpstr>
      <vt:lpstr>Identify each rock as igneous, sedimentary, or metamorphic.</vt:lpstr>
      <vt:lpstr>Identify each rock as igneous, sedimentary, or metamorphic.</vt:lpstr>
      <vt:lpstr>Identify each rock as igneous, sedimentary, or metamorphic.</vt:lpstr>
      <vt:lpstr>Is this a mineral?</vt:lpstr>
      <vt:lpstr>Is this a mineral?</vt:lpstr>
      <vt:lpstr>PowerPoint Presentation</vt:lpstr>
      <vt:lpstr>nonfoliated</vt:lpstr>
      <vt:lpstr>PowerPoint Presentation</vt:lpstr>
      <vt:lpstr>metamorphism</vt:lpstr>
      <vt:lpstr>What type of rock?</vt:lpstr>
      <vt:lpstr>What type of rock?</vt:lpstr>
      <vt:lpstr>What type of rock?</vt:lpstr>
      <vt:lpstr>What type of rock?</vt:lpstr>
      <vt:lpstr>What type of rock?</vt:lpstr>
      <vt:lpstr>What type of rock?</vt:lpstr>
      <vt:lpstr>What type of rock?</vt:lpstr>
      <vt:lpstr>PowerPoint Presentation</vt:lpstr>
      <vt:lpstr>PowerPoint Presentation</vt:lpstr>
      <vt:lpstr>Nonfoliated rocks ______________. </vt:lpstr>
      <vt:lpstr>Nonfoliated rocks ______________.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25</cp:revision>
  <cp:lastPrinted>1601-01-01T00:00:00Z</cp:lastPrinted>
  <dcterms:created xsi:type="dcterms:W3CDTF">2019-06-12T15:21:38Z</dcterms:created>
  <dcterms:modified xsi:type="dcterms:W3CDTF">2019-10-13T03:28:09Z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TC102037611033</vt:lpwstr>
  </property>
</Properties>
</file>